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55"/>
  </p:notesMasterIdLst>
  <p:sldIdLst>
    <p:sldId id="258" r:id="rId2"/>
    <p:sldId id="296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328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449" r:id="rId37"/>
    <p:sldId id="450" r:id="rId38"/>
    <p:sldId id="428" r:id="rId39"/>
    <p:sldId id="429" r:id="rId40"/>
    <p:sldId id="430" r:id="rId41"/>
    <p:sldId id="432" r:id="rId42"/>
    <p:sldId id="433" r:id="rId43"/>
    <p:sldId id="434" r:id="rId44"/>
    <p:sldId id="451" r:id="rId45"/>
    <p:sldId id="452" r:id="rId46"/>
    <p:sldId id="453" r:id="rId47"/>
    <p:sldId id="454" r:id="rId48"/>
    <p:sldId id="435" r:id="rId49"/>
    <p:sldId id="436" r:id="rId50"/>
    <p:sldId id="437" r:id="rId51"/>
    <p:sldId id="455" r:id="rId52"/>
    <p:sldId id="294" r:id="rId53"/>
    <p:sldId id="295" r:id="rId54"/>
  </p:sldIdLst>
  <p:sldSz cx="9144000" cy="36576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80" autoAdjust="0"/>
  </p:normalViewPr>
  <p:slideViewPr>
    <p:cSldViewPr snapToGrid="0">
      <p:cViewPr varScale="1">
        <p:scale>
          <a:sx n="110" d="100"/>
          <a:sy n="110" d="100"/>
        </p:scale>
        <p:origin x="88" y="148"/>
      </p:cViewPr>
      <p:guideLst>
        <p:guide orient="horz" pos="1152"/>
        <p:guide pos="2880"/>
      </p:guideLst>
    </p:cSldViewPr>
  </p:slideViewPr>
  <p:outlineViewPr>
    <p:cViewPr>
      <p:scale>
        <a:sx n="33" d="100"/>
        <a:sy n="33" d="100"/>
      </p:scale>
      <p:origin x="0" y="742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06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shav Tandukar" userId="8cc6b617a3598b7e" providerId="LiveId" clId="{8A09EC92-22B0-4E10-883E-2A425940A091}"/>
    <pc:docChg chg="custSel modSld">
      <pc:chgData name="Hrishav Tandukar" userId="8cc6b617a3598b7e" providerId="LiveId" clId="{8A09EC92-22B0-4E10-883E-2A425940A091}" dt="2022-03-20T06:43:24.576" v="54"/>
      <pc:docMkLst>
        <pc:docMk/>
      </pc:docMkLst>
      <pc:sldChg chg="modSp mod modAnim">
        <pc:chgData name="Hrishav Tandukar" userId="8cc6b617a3598b7e" providerId="LiveId" clId="{8A09EC92-22B0-4E10-883E-2A425940A091}" dt="2022-03-20T06:42:07.761" v="47"/>
        <pc:sldMkLst>
          <pc:docMk/>
          <pc:sldMk cId="65446008" sldId="435"/>
        </pc:sldMkLst>
        <pc:spChg chg="mod">
          <ac:chgData name="Hrishav Tandukar" userId="8cc6b617a3598b7e" providerId="LiveId" clId="{8A09EC92-22B0-4E10-883E-2A425940A091}" dt="2022-03-20T03:42:28.737" v="13" actId="14100"/>
          <ac:spMkLst>
            <pc:docMk/>
            <pc:sldMk cId="65446008" sldId="435"/>
            <ac:spMk id="7" creationId="{00000000-0000-0000-0000-000000000000}"/>
          </ac:spMkLst>
        </pc:spChg>
        <pc:spChg chg="mod">
          <ac:chgData name="Hrishav Tandukar" userId="8cc6b617a3598b7e" providerId="LiveId" clId="{8A09EC92-22B0-4E10-883E-2A425940A091}" dt="2022-03-20T03:42:33.938" v="14" actId="1076"/>
          <ac:spMkLst>
            <pc:docMk/>
            <pc:sldMk cId="65446008" sldId="435"/>
            <ac:spMk id="9" creationId="{00000000-0000-0000-0000-000000000000}"/>
          </ac:spMkLst>
        </pc:spChg>
      </pc:sldChg>
      <pc:sldChg chg="modAnim">
        <pc:chgData name="Hrishav Tandukar" userId="8cc6b617a3598b7e" providerId="LiveId" clId="{8A09EC92-22B0-4E10-883E-2A425940A091}" dt="2022-03-20T06:42:13.013" v="49"/>
        <pc:sldMkLst>
          <pc:docMk/>
          <pc:sldMk cId="1198326292" sldId="436"/>
        </pc:sldMkLst>
      </pc:sldChg>
      <pc:sldChg chg="modAnim">
        <pc:chgData name="Hrishav Tandukar" userId="8cc6b617a3598b7e" providerId="LiveId" clId="{8A09EC92-22B0-4E10-883E-2A425940A091}" dt="2022-03-20T06:42:17.688" v="50"/>
        <pc:sldMkLst>
          <pc:docMk/>
          <pc:sldMk cId="4032221028" sldId="437"/>
        </pc:sldMkLst>
      </pc:sldChg>
      <pc:sldChg chg="modSp mod">
        <pc:chgData name="Hrishav Tandukar" userId="8cc6b617a3598b7e" providerId="LiveId" clId="{8A09EC92-22B0-4E10-883E-2A425940A091}" dt="2022-03-19T17:31:43.221" v="5" actId="255"/>
        <pc:sldMkLst>
          <pc:docMk/>
          <pc:sldMk cId="3793434890" sldId="445"/>
        </pc:sldMkLst>
        <pc:spChg chg="mod">
          <ac:chgData name="Hrishav Tandukar" userId="8cc6b617a3598b7e" providerId="LiveId" clId="{8A09EC92-22B0-4E10-883E-2A425940A091}" dt="2022-03-19T17:31:43.221" v="5" actId="255"/>
          <ac:spMkLst>
            <pc:docMk/>
            <pc:sldMk cId="3793434890" sldId="445"/>
            <ac:spMk id="7" creationId="{00000000-0000-0000-0000-000000000000}"/>
          </ac:spMkLst>
        </pc:spChg>
        <pc:grpChg chg="mod">
          <ac:chgData name="Hrishav Tandukar" userId="8cc6b617a3598b7e" providerId="LiveId" clId="{8A09EC92-22B0-4E10-883E-2A425940A091}" dt="2022-03-19T17:31:17.169" v="2" actId="1076"/>
          <ac:grpSpMkLst>
            <pc:docMk/>
            <pc:sldMk cId="3793434890" sldId="445"/>
            <ac:grpSpMk id="14" creationId="{00000000-0000-0000-0000-000000000000}"/>
          </ac:grpSpMkLst>
        </pc:grpChg>
      </pc:sldChg>
      <pc:sldChg chg="modSp mod">
        <pc:chgData name="Hrishav Tandukar" userId="8cc6b617a3598b7e" providerId="LiveId" clId="{8A09EC92-22B0-4E10-883E-2A425940A091}" dt="2022-03-20T03:45:50.284" v="16" actId="1076"/>
        <pc:sldMkLst>
          <pc:docMk/>
          <pc:sldMk cId="615217900" sldId="446"/>
        </pc:sldMkLst>
        <pc:spChg chg="mod">
          <ac:chgData name="Hrishav Tandukar" userId="8cc6b617a3598b7e" providerId="LiveId" clId="{8A09EC92-22B0-4E10-883E-2A425940A091}" dt="2022-03-20T03:45:43.097" v="15" actId="255"/>
          <ac:spMkLst>
            <pc:docMk/>
            <pc:sldMk cId="615217900" sldId="446"/>
            <ac:spMk id="7" creationId="{00000000-0000-0000-0000-000000000000}"/>
          </ac:spMkLst>
        </pc:spChg>
        <pc:grpChg chg="mod">
          <ac:chgData name="Hrishav Tandukar" userId="8cc6b617a3598b7e" providerId="LiveId" clId="{8A09EC92-22B0-4E10-883E-2A425940A091}" dt="2022-03-20T03:45:50.284" v="16" actId="1076"/>
          <ac:grpSpMkLst>
            <pc:docMk/>
            <pc:sldMk cId="615217900" sldId="446"/>
            <ac:grpSpMk id="14" creationId="{00000000-0000-0000-0000-000000000000}"/>
          </ac:grpSpMkLst>
        </pc:grpChg>
      </pc:sldChg>
      <pc:sldChg chg="modAnim">
        <pc:chgData name="Hrishav Tandukar" userId="8cc6b617a3598b7e" providerId="LiveId" clId="{8A09EC92-22B0-4E10-883E-2A425940A091}" dt="2022-03-20T06:43:20.136" v="53"/>
        <pc:sldMkLst>
          <pc:docMk/>
          <pc:sldMk cId="2198120737" sldId="447"/>
        </pc:sldMkLst>
      </pc:sldChg>
      <pc:sldChg chg="modSp mod modAnim">
        <pc:chgData name="Hrishav Tandukar" userId="8cc6b617a3598b7e" providerId="LiveId" clId="{8A09EC92-22B0-4E10-883E-2A425940A091}" dt="2022-03-20T06:43:24.576" v="54"/>
        <pc:sldMkLst>
          <pc:docMk/>
          <pc:sldMk cId="3448885370" sldId="448"/>
        </pc:sldMkLst>
        <pc:spChg chg="mod">
          <ac:chgData name="Hrishav Tandukar" userId="8cc6b617a3598b7e" providerId="LiveId" clId="{8A09EC92-22B0-4E10-883E-2A425940A091}" dt="2022-03-20T03:46:19.618" v="17" actId="1076"/>
          <ac:spMkLst>
            <pc:docMk/>
            <pc:sldMk cId="3448885370" sldId="448"/>
            <ac:spMk id="7" creationId="{00000000-0000-0000-0000-000000000000}"/>
          </ac:spMkLst>
        </pc:spChg>
        <pc:cxnChg chg="mod">
          <ac:chgData name="Hrishav Tandukar" userId="8cc6b617a3598b7e" providerId="LiveId" clId="{8A09EC92-22B0-4E10-883E-2A425940A091}" dt="2022-03-20T03:46:19.618" v="17" actId="1076"/>
          <ac:cxnSpMkLst>
            <pc:docMk/>
            <pc:sldMk cId="3448885370" sldId="448"/>
            <ac:cxnSpMk id="22" creationId="{00000000-0000-0000-0000-000000000000}"/>
          </ac:cxnSpMkLst>
        </pc:cxnChg>
      </pc:sldChg>
      <pc:sldChg chg="modAnim">
        <pc:chgData name="Hrishav Tandukar" userId="8cc6b617a3598b7e" providerId="LiveId" clId="{8A09EC92-22B0-4E10-883E-2A425940A091}" dt="2022-03-20T06:41:42.417" v="21"/>
        <pc:sldMkLst>
          <pc:docMk/>
          <pc:sldMk cId="2131165218" sldId="451"/>
        </pc:sldMkLst>
      </pc:sldChg>
      <pc:sldChg chg="modAnim">
        <pc:chgData name="Hrishav Tandukar" userId="8cc6b617a3598b7e" providerId="LiveId" clId="{8A09EC92-22B0-4E10-883E-2A425940A091}" dt="2022-03-20T06:41:47.112" v="23"/>
        <pc:sldMkLst>
          <pc:docMk/>
          <pc:sldMk cId="3781599977" sldId="452"/>
        </pc:sldMkLst>
      </pc:sldChg>
      <pc:sldChg chg="modSp mod modAnim">
        <pc:chgData name="Hrishav Tandukar" userId="8cc6b617a3598b7e" providerId="LiveId" clId="{8A09EC92-22B0-4E10-883E-2A425940A091}" dt="2022-03-20T06:41:54.572" v="34"/>
        <pc:sldMkLst>
          <pc:docMk/>
          <pc:sldMk cId="1683879337" sldId="453"/>
        </pc:sldMkLst>
        <pc:spChg chg="mod">
          <ac:chgData name="Hrishav Tandukar" userId="8cc6b617a3598b7e" providerId="LiveId" clId="{8A09EC92-22B0-4E10-883E-2A425940A091}" dt="2022-03-19T17:24:11.254" v="0" actId="27636"/>
          <ac:spMkLst>
            <pc:docMk/>
            <pc:sldMk cId="1683879337" sldId="453"/>
            <ac:spMk id="7" creationId="{00000000-0000-0000-0000-000000000000}"/>
          </ac:spMkLst>
        </pc:spChg>
      </pc:sldChg>
      <pc:sldChg chg="modSp mod modAnim">
        <pc:chgData name="Hrishav Tandukar" userId="8cc6b617a3598b7e" providerId="LiveId" clId="{8A09EC92-22B0-4E10-883E-2A425940A091}" dt="2022-03-20T06:42:01.746" v="46"/>
        <pc:sldMkLst>
          <pc:docMk/>
          <pc:sldMk cId="2426231654" sldId="454"/>
        </pc:sldMkLst>
        <pc:spChg chg="mod">
          <ac:chgData name="Hrishav Tandukar" userId="8cc6b617a3598b7e" providerId="LiveId" clId="{8A09EC92-22B0-4E10-883E-2A425940A091}" dt="2022-03-19T17:24:11.263" v="1" actId="27636"/>
          <ac:spMkLst>
            <pc:docMk/>
            <pc:sldMk cId="2426231654" sldId="454"/>
            <ac:spMk id="7" creationId="{00000000-0000-0000-0000-000000000000}"/>
          </ac:spMkLst>
        </pc:spChg>
      </pc:sldChg>
      <pc:sldChg chg="modAnim">
        <pc:chgData name="Hrishav Tandukar" userId="8cc6b617a3598b7e" providerId="LiveId" clId="{8A09EC92-22B0-4E10-883E-2A425940A091}" dt="2022-03-20T06:42:21.996" v="52"/>
        <pc:sldMkLst>
          <pc:docMk/>
          <pc:sldMk cId="2998331066" sldId="4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4F211-9F52-4E64-9579-5CEB8964D9F2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57250" y="685800"/>
            <a:ext cx="8572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B3C8A-B589-4A75-8BD3-6ECA9D42B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2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7250" y="685800"/>
            <a:ext cx="8572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B3C8A-B589-4A75-8BD3-6ECA9D42B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1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A2D2-6391-4BAB-9928-083511536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8594"/>
            <a:ext cx="6858000" cy="1524846"/>
          </a:xfrm>
        </p:spPr>
        <p:txBody>
          <a:bodyPr anchor="b"/>
          <a:lstStyle>
            <a:lvl1pPr algn="ctr"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39FD-1E9E-477A-8F95-D927DC346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69160"/>
            <a:ext cx="6858000" cy="635000"/>
          </a:xfrm>
        </p:spPr>
        <p:txBody>
          <a:bodyPr anchor="ctr"/>
          <a:lstStyle>
            <a:lvl1pPr marL="0" indent="0" algn="ctr">
              <a:buNone/>
              <a:defRPr sz="1280" b="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410BE6-6051-4AFE-AFF4-7999E7C0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1920"/>
            <a:ext cx="484217" cy="2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FD17-469E-4118-ADD9-06E1099F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 sz="960"/>
            </a:lvl1pPr>
            <a:lvl2pPr>
              <a:defRPr sz="960"/>
            </a:lvl2pPr>
            <a:lvl3pPr>
              <a:defRPr sz="853"/>
            </a:lvl3pPr>
            <a:lvl4pPr>
              <a:defRPr sz="747"/>
            </a:lvl4pPr>
            <a:lvl5pPr>
              <a:defRPr sz="64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C36284E-61B8-4122-AC1E-B572CA97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EAAF1BC-6013-400C-9DAD-E7AF9B1E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5E57-0FB6-4121-AE07-E392A3657BB2}" type="datetime3">
              <a:rPr lang="en-US" smtClean="0"/>
              <a:t>2 July 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5B752B5-CA32-4586-87B7-D395212F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A83CF9-4AC0-4B22-9BF9-06F35110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F9D62-346B-4C18-9220-CB0440DC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C907-33B4-46EC-AAC4-6F658682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B1A6-0C8E-4105-964F-1C328EE8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73666"/>
            <a:ext cx="3886200" cy="2320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77BD9-197B-4D7A-929C-6E3906225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973666"/>
            <a:ext cx="3886200" cy="2320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B52B5-3CDE-45DC-9AA6-8BD30958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F744-6BFC-4F49-82E3-F22BCDB7C841}" type="datetime3">
              <a:rPr lang="en-US" smtClean="0"/>
              <a:t>2 July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AF136-63B3-4D75-81E7-306359B3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E3160-1A5B-40FF-95F9-F31E1A94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03C550-4AAA-433F-ABFC-4FBE78E98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9E9-C129-4971-BC48-5F382D7A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94734"/>
            <a:ext cx="7886700" cy="706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75D42-7564-4395-98BF-D079B6BC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896620"/>
            <a:ext cx="3868340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97EC2-2354-477D-81D5-54385055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336040"/>
            <a:ext cx="3868340" cy="19651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FA876-B639-4A8D-A36D-7DCA779F1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896620"/>
            <a:ext cx="3887391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EF7B0-D3D0-42B6-81CF-5757F4D35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336040"/>
            <a:ext cx="3887391" cy="19651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5615A3-E928-4C1D-ABA2-3B9001CC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3235-6039-439C-A6AA-130EEF14ECDF}" type="datetime3">
              <a:rPr lang="en-US" smtClean="0"/>
              <a:t>2 July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E4AD8-E42C-4977-A4C4-B55A99AB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B9334-4219-408C-BDAC-398C81AE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2D76B9-EE34-40B9-8A5B-1784B0F1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63254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9FF3-783A-416D-9AFB-5F4E510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4A02F-F19E-41CF-9DA4-C1210B9B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ADFA-6D02-49DE-9F66-77C363669307}" type="datetime3">
              <a:rPr lang="en-US" smtClean="0"/>
              <a:t>2 July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3A5FE-2FA6-44C4-9A46-09AE0936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76CBF-F67B-4046-A493-6840DF9F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BA7E3D-9AEB-4048-B541-650EFEB6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4E404-D328-47EE-9B00-8AA3FABB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63D73-91FD-494E-8147-E689DEFE4C78}" type="datetime3">
              <a:rPr lang="en-US" smtClean="0"/>
              <a:t>2 July 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F642B-A5ED-4DE9-9A81-CCB2009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624F3-FD99-4B11-95C7-E4E5D2C5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D2658E-508B-4B06-B686-DEF37D5A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80" y="831016"/>
            <a:ext cx="3542586" cy="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in Background Stripes" descr="A picture containing street, person, riding, lamp&#10;&#10;Description automatically generated">
            <a:extLst>
              <a:ext uri="{FF2B5EF4-FFF2-40B4-BE49-F238E27FC236}">
                <a16:creationId xmlns:a16="http://schemas.microsoft.com/office/drawing/2014/main" id="{15DF2449-310B-43C0-AA27-1EE3150895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914"/>
            <a:ext cx="9141714" cy="36566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DE1C5E-2D11-4E4C-A035-C81BD21BF2BD}"/>
              </a:ext>
            </a:extLst>
          </p:cNvPr>
          <p:cNvSpPr/>
          <p:nvPr/>
        </p:nvSpPr>
        <p:spPr>
          <a:xfrm>
            <a:off x="-61658" y="-914"/>
            <a:ext cx="9077771" cy="36585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7000">
                <a:schemeClr val="bg1">
                  <a:alpha val="10000"/>
                </a:schemeClr>
              </a:gs>
              <a:gs pos="80000">
                <a:schemeClr val="bg1">
                  <a:alpha val="8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B8604-4AFF-4F0D-AB12-85D96567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3" y="133807"/>
            <a:ext cx="8385177" cy="706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6D771-5FD7-49C1-8720-9AB6766E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654" y="921271"/>
            <a:ext cx="8381696" cy="239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70B47-8451-48EF-A92D-BFFD0A40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6263" y="3395725"/>
            <a:ext cx="100685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14051-E3AA-412A-A2B4-39EF91552BDD}" type="datetime3">
              <a:rPr lang="en-US" smtClean="0"/>
              <a:t>2 July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7D184-CB70-402F-849C-31C167A99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7738" y="3390054"/>
            <a:ext cx="4298981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E6632-8711-439A-9AD4-9C69CB290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001" y="3390054"/>
            <a:ext cx="514349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5C874A-C389-4997-BA68-DED38AFCCC4C}"/>
              </a:ext>
            </a:extLst>
          </p:cNvPr>
          <p:cNvGrpSpPr/>
          <p:nvPr/>
        </p:nvGrpSpPr>
        <p:grpSpPr>
          <a:xfrm>
            <a:off x="9016113" y="-914"/>
            <a:ext cx="125601" cy="3657600"/>
            <a:chOff x="12021484" y="-1714"/>
            <a:chExt cx="167468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0C38C2-457F-493C-8AE6-3C8A20F341C1}"/>
                </a:ext>
              </a:extLst>
            </p:cNvPr>
            <p:cNvSpPr/>
            <p:nvPr/>
          </p:nvSpPr>
          <p:spPr>
            <a:xfrm>
              <a:off x="12106742" y="-1714"/>
              <a:ext cx="82210" cy="6858000"/>
            </a:xfrm>
            <a:prstGeom prst="rect">
              <a:avLst/>
            </a:prstGeom>
            <a:solidFill>
              <a:srgbClr val="232D82"/>
            </a:solidFill>
            <a:ln>
              <a:solidFill>
                <a:srgbClr val="23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5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97171-31CB-4C84-87E6-2B302AFD8D8B}"/>
                </a:ext>
              </a:extLst>
            </p:cNvPr>
            <p:cNvSpPr/>
            <p:nvPr/>
          </p:nvSpPr>
          <p:spPr>
            <a:xfrm>
              <a:off x="12021484" y="-1714"/>
              <a:ext cx="82210" cy="6858000"/>
            </a:xfrm>
            <a:prstGeom prst="rect">
              <a:avLst/>
            </a:prstGeom>
            <a:solidFill>
              <a:srgbClr val="DA1820"/>
            </a:solidFill>
            <a:ln>
              <a:solidFill>
                <a:srgbClr val="DA18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5"/>
            </a:p>
          </p:txBody>
        </p:sp>
      </p:grp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125339-68CB-4ED5-8F65-BCC22B56B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3" y="3382147"/>
            <a:ext cx="348409" cy="243718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576928-50DB-406D-A473-92B75A466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9" y="3373929"/>
            <a:ext cx="864283" cy="178766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C2C4DC6-3C70-473B-BA77-2A76E65D8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76" y="3382147"/>
            <a:ext cx="650775" cy="1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" userDrawn="1">
          <p15:clr>
            <a:srgbClr val="F26B43"/>
          </p15:clr>
        </p15:guide>
        <p15:guide id="2" pos="5364" userDrawn="1">
          <p15:clr>
            <a:srgbClr val="F26B43"/>
          </p15:clr>
        </p15:guide>
        <p15:guide id="3" orient="horz" pos="2266" userDrawn="1">
          <p15:clr>
            <a:srgbClr val="F26B43"/>
          </p15:clr>
        </p15:guide>
        <p15:guide id="4" pos="54" userDrawn="1">
          <p15:clr>
            <a:srgbClr val="F26B43"/>
          </p15:clr>
        </p15:guide>
        <p15:guide id="5" pos="72" userDrawn="1">
          <p15:clr>
            <a:srgbClr val="F26B43"/>
          </p15:clr>
        </p15:guide>
        <p15:guide id="6" orient="horz" pos="77" userDrawn="1">
          <p15:clr>
            <a:srgbClr val="F26B43"/>
          </p15:clr>
        </p15:guide>
        <p15:guide id="7" orient="horz" pos="538" userDrawn="1">
          <p15:clr>
            <a:srgbClr val="F26B43"/>
          </p15:clr>
        </p15:guide>
        <p15:guide id="8" orient="horz" pos="576" userDrawn="1">
          <p15:clr>
            <a:srgbClr val="F26B43"/>
          </p15:clr>
        </p15:guide>
        <p15:guide id="9" orient="horz" pos="2086" userDrawn="1">
          <p15:clr>
            <a:srgbClr val="F26B43"/>
          </p15:clr>
        </p15:guide>
        <p15:guide id="10" pos="5040" userDrawn="1">
          <p15:clr>
            <a:srgbClr val="F26B43"/>
          </p15:clr>
        </p15:guide>
        <p15:guide id="11" pos="4968" userDrawn="1">
          <p15:clr>
            <a:srgbClr val="F26B43"/>
          </p15:clr>
        </p15:guide>
        <p15:guide id="12" pos="4428" userDrawn="1">
          <p15:clr>
            <a:srgbClr val="F26B43"/>
          </p15:clr>
        </p15:guide>
        <p15:guide id="13" orient="horz" pos="2125" userDrawn="1">
          <p15:clr>
            <a:srgbClr val="F26B43"/>
          </p15:clr>
        </p15:guide>
        <p15:guide id="14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787" y="609600"/>
            <a:ext cx="5711662" cy="13045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20" dirty="0"/>
              <a:t>Lecture 5:</a:t>
            </a:r>
            <a:br>
              <a:rPr lang="en-US" sz="3520" dirty="0"/>
            </a:br>
            <a:r>
              <a:rPr lang="en-US" sz="3520" dirty="0"/>
              <a:t>Collection Data Types </a:t>
            </a:r>
            <a:br>
              <a:rPr lang="en-US" sz="3520" dirty="0"/>
            </a:br>
            <a:r>
              <a:rPr lang="en-US" sz="3520" dirty="0"/>
              <a:t>(continued..)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494" y="2625983"/>
            <a:ext cx="5364480" cy="609600"/>
          </a:xfrm>
        </p:spPr>
        <p:txBody>
          <a:bodyPr/>
          <a:lstStyle/>
          <a:p>
            <a:pPr algn="r"/>
            <a:r>
              <a:rPr lang="en-US" dirty="0"/>
              <a:t>Dipendra Thapa</a:t>
            </a:r>
            <a:endParaRPr lang="en-US" cap="none" dirty="0"/>
          </a:p>
          <a:p>
            <a:pPr algn="r"/>
            <a:r>
              <a:rPr lang="en-US" cap="none"/>
              <a:t>Dipendra.Thapa@icp.</a:t>
            </a:r>
            <a:r>
              <a:rPr lang="en-US" cap="none" dirty="0"/>
              <a:t>edu.np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011636" y="3412738"/>
            <a:ext cx="3057053" cy="1947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40" dirty="0">
                <a:solidFill>
                  <a:schemeClr val="bg1">
                    <a:lumMod val="50000"/>
                  </a:schemeClr>
                </a:solidFill>
              </a:rPr>
              <a:t>CS4051 Fundamentals of Computing</a:t>
            </a:r>
          </a:p>
        </p:txBody>
      </p:sp>
    </p:spTree>
    <p:extLst>
      <p:ext uri="{BB962C8B-B14F-4D97-AF65-F5344CB8AC3E}">
        <p14:creationId xmlns:p14="http://schemas.microsoft.com/office/powerpoint/2010/main" val="123170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lists support negative indexing too, starting at </a:t>
            </a:r>
            <a:r>
              <a:rPr lang="en-US" sz="1280" i="1" dirty="0"/>
              <a:t>-1 </a:t>
            </a:r>
            <a:r>
              <a:rPr lang="en-US" sz="1280" dirty="0"/>
              <a:t>from the end</a:t>
            </a:r>
            <a:endParaRPr lang="en-US" sz="1280" i="1" dirty="0"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	a = [34,22,54,99,45]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list of numbers</a:t>
            </a:r>
          </a:p>
          <a:p>
            <a:pPr marL="63496" indent="0">
              <a:buNone/>
            </a:pPr>
            <a:endParaRPr lang="en-US" sz="128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(a[-1])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45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(a[-5])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34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(a[-6])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gives an error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57543" y="1410595"/>
            <a:ext cx="1729048" cy="418205"/>
            <a:chOff x="3251199" y="2273300"/>
            <a:chExt cx="4038483" cy="784136"/>
          </a:xfrm>
        </p:grpSpPr>
        <p:sp>
          <p:nvSpPr>
            <p:cNvPr id="7" name="TextBox 6"/>
            <p:cNvSpPr txBox="1"/>
            <p:nvPr/>
          </p:nvSpPr>
          <p:spPr>
            <a:xfrm>
              <a:off x="3251199" y="2610197"/>
              <a:ext cx="4038483" cy="447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</a:t>
              </a:r>
              <a:r>
                <a:rPr lang="en-US" sz="95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-5      -4       -3        -2       -1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765199" y="2273300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433391" y="2288067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126087" y="2293482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5828754" y="2314747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564809" y="2298700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2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[2,43,21,5,46]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8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(L[i])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the element at index i</a:t>
            </a:r>
          </a:p>
          <a:p>
            <a:pPr marL="63496" indent="0">
              <a:buNone/>
            </a:pP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range(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(L)) 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range(5) 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0 to 4 </a:t>
            </a:r>
            <a:r>
              <a:rPr lang="en-US" sz="1280" dirty="0">
                <a:cs typeface="Courier New" panose="02070309020205020404" pitchFamily="49" charset="0"/>
              </a:rPr>
              <a:t>which are the indices of the list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a list-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8176" y="3386986"/>
            <a:ext cx="3700631" cy="194733"/>
          </a:xfrm>
        </p:spPr>
        <p:txBody>
          <a:bodyPr/>
          <a:lstStyle/>
          <a:p>
            <a:r>
              <a:rPr lang="en-US" dirty="0"/>
              <a:t>CS4051 Fundamentals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25027"/>
              </p:ext>
            </p:extLst>
          </p:nvPr>
        </p:nvGraphicFramePr>
        <p:xfrm>
          <a:off x="2965366" y="1523772"/>
          <a:ext cx="4334935" cy="49377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48768" marR="48768" marT="24384" marB="2438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43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21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48768" marR="48768" marT="24384" marB="2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46</a:t>
                      </a:r>
                    </a:p>
                  </a:txBody>
                  <a:tcPr marL="48768" marR="48768" marT="24384" marB="2438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759712" y="1497006"/>
            <a:ext cx="1121664" cy="557534"/>
            <a:chOff x="594360" y="4191000"/>
            <a:chExt cx="2103120" cy="1045376"/>
          </a:xfrm>
        </p:grpSpPr>
        <p:sp>
          <p:nvSpPr>
            <p:cNvPr id="8" name="TextBox 7"/>
            <p:cNvSpPr txBox="1"/>
            <p:nvPr/>
          </p:nvSpPr>
          <p:spPr>
            <a:xfrm>
              <a:off x="594360" y="4191000"/>
              <a:ext cx="155448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indices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" y="4693920"/>
              <a:ext cx="1554480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elements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950720" y="4421833"/>
              <a:ext cx="73152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950720" y="4924753"/>
              <a:ext cx="74676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81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a more simpler way using for each loop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&lt;element&gt;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&lt;list&gt;: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&lt;expression&gt;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[2,43,21,5,46]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each </a:t>
            </a:r>
            <a:r>
              <a:rPr lang="en-US" sz="128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L: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(each)</a:t>
            </a:r>
            <a:endParaRPr lang="en-US" sz="128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a list – for each loop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94803" y="895515"/>
            <a:ext cx="4681916" cy="1872464"/>
            <a:chOff x="1263756" y="1679091"/>
            <a:chExt cx="8778593" cy="3510870"/>
          </a:xfrm>
        </p:grpSpPr>
        <p:sp>
          <p:nvSpPr>
            <p:cNvPr id="7" name="TextBox 6"/>
            <p:cNvSpPr txBox="1"/>
            <p:nvPr/>
          </p:nvSpPr>
          <p:spPr>
            <a:xfrm>
              <a:off x="5256989" y="1679091"/>
              <a:ext cx="4785360" cy="128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80" dirty="0">
                  <a:solidFill>
                    <a:srgbClr val="FF0000"/>
                  </a:solidFill>
                </a:rPr>
                <a:t>note that </a:t>
              </a:r>
              <a:r>
                <a:rPr lang="en-US" sz="1280" dirty="0">
                  <a:solidFill>
                    <a:srgbClr val="0070C0"/>
                  </a:solidFill>
                </a:rPr>
                <a:t>each </a:t>
              </a:r>
              <a:r>
                <a:rPr lang="en-US" sz="1280" dirty="0">
                  <a:solidFill>
                    <a:srgbClr val="FF0000"/>
                  </a:solidFill>
                </a:rPr>
                <a:t>is just a variable  here, any other variable name can be used</a:t>
              </a:r>
            </a:p>
          </p:txBody>
        </p:sp>
        <p:cxnSp>
          <p:nvCxnSpPr>
            <p:cNvPr id="22" name="Elbow Connector 21"/>
            <p:cNvCxnSpPr>
              <a:stCxn id="7" idx="1"/>
            </p:cNvCxnSpPr>
            <p:nvPr/>
          </p:nvCxnSpPr>
          <p:spPr>
            <a:xfrm rot="10800000" flipV="1">
              <a:off x="1263756" y="2319651"/>
              <a:ext cx="3993233" cy="287031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6254495" y="1881960"/>
            <a:ext cx="112166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r>
              <a:rPr lang="en-US" sz="128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28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</a:t>
            </a:r>
          </a:p>
          <a:p>
            <a:r>
              <a:rPr lang="en-US" sz="128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r>
              <a:rPr lang="en-US" sz="128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sz="128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5214112" y="2291466"/>
            <a:ext cx="716022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34488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39" y="1143311"/>
            <a:ext cx="3986501" cy="213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Python Tutor is your best friend to do this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www.pythontutor.com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how your program is working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58747" y="3082171"/>
            <a:ext cx="574765" cy="2167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92673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0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2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2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2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/>
              <a:t>Revision</a:t>
            </a:r>
          </a:p>
          <a:p>
            <a:r>
              <a:rPr lang="en-US" sz="1280" dirty="0"/>
              <a:t>Loops and Conditionals</a:t>
            </a:r>
          </a:p>
          <a:p>
            <a:r>
              <a:rPr lang="en-US" sz="1280" dirty="0"/>
              <a:t>Lists</a:t>
            </a:r>
          </a:p>
          <a:p>
            <a:pPr>
              <a:tabLst>
                <a:tab pos="2625350" algn="l"/>
              </a:tabLst>
            </a:pPr>
            <a:r>
              <a:rPr lang="en-US" sz="1280" dirty="0"/>
              <a:t>Bubble sort – </a:t>
            </a:r>
            <a:r>
              <a:rPr lang="en-US" sz="1280" i="1" dirty="0"/>
              <a:t>a simple sorting algorithm</a:t>
            </a:r>
          </a:p>
          <a:p>
            <a:pPr>
              <a:tabLst>
                <a:tab pos="2625350" algn="l"/>
              </a:tabLst>
            </a:pPr>
            <a:r>
              <a:rPr lang="en-US" sz="1280" dirty="0"/>
              <a:t>Pseudocode</a:t>
            </a:r>
            <a:endParaRPr lang="en-US" sz="1280" i="1" dirty="0"/>
          </a:p>
          <a:p>
            <a:endParaRPr lang="en-US" sz="1280" i="1" dirty="0"/>
          </a:p>
          <a:p>
            <a:pPr marL="243825" lvl="1" indent="0">
              <a:buNone/>
            </a:pPr>
            <a:endParaRPr lang="en-US" sz="128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CS4051 Fundamentals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8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3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28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80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condition&gt;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&lt;expression&gt; </a:t>
            </a: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endParaRPr lang="en-US" sz="128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28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– Branching/Conditionals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2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0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2666" y="921173"/>
            <a:ext cx="4466454" cy="23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iteration through 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7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[2, 6, 7, 9, 12, 13]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(l)):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l[i] % 2 == 0: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(l[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even"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(l[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odd"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and Even numbers of a 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1893" y="1191445"/>
            <a:ext cx="13546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2 is even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6 is even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7 is odd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9 is odd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12 is even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13 is odd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11024" y="1550807"/>
            <a:ext cx="671915" cy="444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28322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l = [2, 6, 7, 9, 12, 13]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l: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number % 2 == 0: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(number,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even"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(number,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odd"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and Even numbers of a 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5917" y="1173330"/>
            <a:ext cx="13546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2 is even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6 is even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7 is odd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9 is odd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12 is even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13 is odd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96085" y="1566718"/>
            <a:ext cx="671915" cy="444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339840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303" y="958024"/>
            <a:ext cx="6259719" cy="1718546"/>
          </a:xfrm>
        </p:spPr>
        <p:txBody>
          <a:bodyPr>
            <a:normAutofit/>
          </a:bodyPr>
          <a:lstStyle/>
          <a:p>
            <a:r>
              <a:rPr lang="en-US" sz="1280" dirty="0"/>
              <a:t>GOAL – efficiently sort a list of elements (typically numbers)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L = [3, 4, 1, 5, 6, 2]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unsorted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L = [1, 2, 3, 4, 5, 6]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sorted in ascending order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L = [6, 5, 4, 3, 2, 1]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sorted in descending order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There are many ways/algorithms for doing this, one simple way is by using an algorithm called </a:t>
            </a:r>
            <a:r>
              <a:rPr lang="en-US" sz="1280" i="1" dirty="0">
                <a:solidFill>
                  <a:srgbClr val="0070C0"/>
                </a:solidFill>
                <a:cs typeface="Courier New" panose="02070309020205020404" pitchFamily="49" charset="0"/>
              </a:rPr>
              <a:t>bubble sort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iterate through the list </a:t>
            </a:r>
            <a:r>
              <a:rPr lang="en-US" sz="1280" dirty="0"/>
              <a:t>and </a:t>
            </a:r>
            <a:r>
              <a:rPr lang="en-US" sz="1280" dirty="0">
                <a:solidFill>
                  <a:srgbClr val="FF0000"/>
                </a:solidFill>
              </a:rPr>
              <a:t>compare consecutive pairs </a:t>
            </a:r>
            <a:r>
              <a:rPr lang="en-US" sz="1280" dirty="0"/>
              <a:t>of elements</a:t>
            </a:r>
          </a:p>
          <a:p>
            <a:r>
              <a:rPr lang="en-US" sz="1280" dirty="0">
                <a:solidFill>
                  <a:srgbClr val="FF0000"/>
                </a:solidFill>
              </a:rPr>
              <a:t>swap elements </a:t>
            </a:r>
            <a:r>
              <a:rPr lang="en-US" sz="1280" dirty="0"/>
              <a:t>in pair such that smaller is first when sorting in ascending order and vice versa when sorting in descending order</a:t>
            </a:r>
          </a:p>
          <a:p>
            <a:r>
              <a:rPr lang="en-US" sz="1280" dirty="0"/>
              <a:t>when reach end of list, </a:t>
            </a:r>
            <a:r>
              <a:rPr lang="en-US" sz="1280" dirty="0">
                <a:solidFill>
                  <a:srgbClr val="FF0000"/>
                </a:solidFill>
              </a:rPr>
              <a:t>start over </a:t>
            </a:r>
            <a:r>
              <a:rPr lang="en-US" sz="1280" dirty="0"/>
              <a:t>again</a:t>
            </a:r>
          </a:p>
          <a:p>
            <a:r>
              <a:rPr lang="en-US" sz="1280" dirty="0">
                <a:solidFill>
                  <a:srgbClr val="FF0000"/>
                </a:solidFill>
              </a:rPr>
              <a:t>stop</a:t>
            </a:r>
            <a:r>
              <a:rPr lang="en-US" sz="1280" dirty="0"/>
              <a:t> when </a:t>
            </a:r>
            <a:r>
              <a:rPr lang="en-US" sz="1280" dirty="0">
                <a:solidFill>
                  <a:srgbClr val="FF0000"/>
                </a:solidFill>
              </a:rPr>
              <a:t>no more swaps </a:t>
            </a:r>
            <a:r>
              <a:rPr lang="en-US" sz="1280" dirty="0"/>
              <a:t>have been made in a single pass through the list</a:t>
            </a:r>
          </a:p>
          <a:p>
            <a:r>
              <a:rPr lang="en-US" sz="1280" i="1" dirty="0"/>
              <a:t>the algorithm needs one whole pass through the list without any swaps to know it is sorted, when it knows the list is sorted the process stops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67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condition&gt;</a:t>
            </a: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67" i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condition&gt;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&lt;expression&gt; 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&lt;expression&gt; 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  <a:p>
            <a:pPr marL="165898" indent="-165898" defTabSz="217358" fontAlgn="base">
              <a:lnSpc>
                <a:spcPct val="100000"/>
              </a:lnSpc>
              <a:spcBef>
                <a:spcPct val="0"/>
              </a:spcBef>
              <a:spcAft>
                <a:spcPts val="762"/>
              </a:spcAft>
              <a:buClr>
                <a:srgbClr val="000000"/>
              </a:buClr>
              <a:buNone/>
            </a:pPr>
            <a:r>
              <a:rPr lang="en-US" sz="1067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&lt;expression&gt; </a:t>
            </a:r>
            <a:r>
              <a:rPr lang="en-US" sz="1067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code that does something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– Branching/Conditionals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4" y="679028"/>
            <a:ext cx="4384621" cy="260352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367" y="133807"/>
            <a:ext cx="5962793" cy="483355"/>
          </a:xfrm>
        </p:spPr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5532" y="75475"/>
            <a:ext cx="300735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i="1" dirty="0">
                <a:solidFill>
                  <a:srgbClr val="FF0000"/>
                </a:solidFill>
              </a:rPr>
              <a:t>notice that in the last pass no swaps were made, so the algorithm knows that the list has been sorted thus the process stops </a:t>
            </a:r>
          </a:p>
        </p:txBody>
      </p:sp>
    </p:spTree>
    <p:extLst>
      <p:ext uri="{BB962C8B-B14F-4D97-AF65-F5344CB8AC3E}">
        <p14:creationId xmlns:p14="http://schemas.microsoft.com/office/powerpoint/2010/main" val="35361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553" y="900823"/>
            <a:ext cx="6155218" cy="2626763"/>
          </a:xfrm>
        </p:spPr>
        <p:txBody>
          <a:bodyPr>
            <a:normAutofit/>
          </a:bodyPr>
          <a:lstStyle/>
          <a:p>
            <a:r>
              <a:rPr lang="en-US" sz="1280" dirty="0"/>
              <a:t>derived from the words pseudo and code</a:t>
            </a:r>
          </a:p>
          <a:p>
            <a:r>
              <a:rPr lang="en-US" sz="1280" dirty="0"/>
              <a:t>pseudocode is an </a:t>
            </a:r>
            <a:r>
              <a:rPr lang="en-US" sz="1280" dirty="0">
                <a:solidFill>
                  <a:srgbClr val="FF0000"/>
                </a:solidFill>
              </a:rPr>
              <a:t>informal high-level description</a:t>
            </a:r>
            <a:r>
              <a:rPr lang="en-US" sz="1280" dirty="0"/>
              <a:t> of the operating principle </a:t>
            </a:r>
            <a:r>
              <a:rPr lang="en-US" sz="1280" dirty="0">
                <a:solidFill>
                  <a:srgbClr val="FF0000"/>
                </a:solidFill>
              </a:rPr>
              <a:t>of a computer program or an algorithm</a:t>
            </a:r>
          </a:p>
          <a:p>
            <a:r>
              <a:rPr lang="en-US" sz="1280" dirty="0"/>
              <a:t>is intended for </a:t>
            </a:r>
            <a:r>
              <a:rPr lang="en-US" sz="1280" dirty="0">
                <a:solidFill>
                  <a:srgbClr val="FF0000"/>
                </a:solidFill>
              </a:rPr>
              <a:t>human reading </a:t>
            </a:r>
            <a:r>
              <a:rPr lang="en-US" sz="1280" dirty="0"/>
              <a:t>rather than machine reading</a:t>
            </a:r>
          </a:p>
          <a:p>
            <a:r>
              <a:rPr lang="en-US" sz="1280" dirty="0"/>
              <a:t>describes the algorithm in a more </a:t>
            </a:r>
            <a:r>
              <a:rPr lang="en-US" sz="1280" dirty="0">
                <a:solidFill>
                  <a:srgbClr val="FF0000"/>
                </a:solidFill>
              </a:rPr>
              <a:t>natural language</a:t>
            </a:r>
          </a:p>
          <a:p>
            <a:r>
              <a:rPr lang="en-US" sz="1280" i="1" dirty="0"/>
              <a:t>the purpose of using pseudocode is that it is easier for people (programmers) to understand than any conventional programming language 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no standard </a:t>
            </a:r>
            <a:r>
              <a:rPr lang="en-US" sz="1280" dirty="0"/>
              <a:t>for pseudocode </a:t>
            </a:r>
            <a:r>
              <a:rPr lang="en-US" sz="1280" dirty="0">
                <a:solidFill>
                  <a:srgbClr val="FF0000"/>
                </a:solidFill>
              </a:rPr>
              <a:t>syntax</a:t>
            </a:r>
            <a:r>
              <a:rPr lang="en-US" sz="1280" dirty="0"/>
              <a:t> exists, as a program in pseudocode is not an executable program</a:t>
            </a:r>
          </a:p>
          <a:p>
            <a:r>
              <a:rPr lang="en-US" sz="1280" dirty="0"/>
              <a:t>however all </a:t>
            </a:r>
            <a:r>
              <a:rPr lang="en-US" sz="1280" dirty="0">
                <a:solidFill>
                  <a:srgbClr val="FF0000"/>
                </a:solidFill>
              </a:rPr>
              <a:t>primitive language constructs </a:t>
            </a:r>
            <a:r>
              <a:rPr lang="en-US" sz="1280" dirty="0"/>
              <a:t>(conditionals, loops) should be explicitly </a:t>
            </a:r>
            <a:r>
              <a:rPr lang="en-US" sz="1280" dirty="0">
                <a:solidFill>
                  <a:srgbClr val="FF0000"/>
                </a:solidFill>
              </a:rPr>
              <a:t>begun and ended</a:t>
            </a:r>
          </a:p>
          <a:p>
            <a:r>
              <a:rPr lang="en-US" sz="1280" dirty="0">
                <a:solidFill>
                  <a:srgbClr val="FF0000"/>
                </a:solidFill>
              </a:rPr>
              <a:t>proper indentation </a:t>
            </a:r>
            <a:r>
              <a:rPr lang="en-US" sz="1280" dirty="0"/>
              <a:t>should be used to make code more </a:t>
            </a:r>
            <a:r>
              <a:rPr lang="en-US" sz="1280" dirty="0">
                <a:solidFill>
                  <a:srgbClr val="FF0000"/>
                </a:solidFill>
              </a:rPr>
              <a:t>understandable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4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38" y="896303"/>
            <a:ext cx="2721862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7863" y="604439"/>
            <a:ext cx="957943" cy="19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5" dirty="0"/>
          </a:p>
        </p:txBody>
      </p:sp>
    </p:spTree>
    <p:extLst>
      <p:ext uri="{BB962C8B-B14F-4D97-AF65-F5344CB8AC3E}">
        <p14:creationId xmlns:p14="http://schemas.microsoft.com/office/powerpoint/2010/main" val="7783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3496" y="614815"/>
            <a:ext cx="2721862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7863" y="604439"/>
            <a:ext cx="957943" cy="19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5" dirty="0"/>
          </a:p>
        </p:txBody>
      </p:sp>
      <p:sp>
        <p:nvSpPr>
          <p:cNvPr id="8" name="TextBox 7"/>
          <p:cNvSpPr txBox="1"/>
          <p:nvPr/>
        </p:nvSpPr>
        <p:spPr>
          <a:xfrm>
            <a:off x="4322761" y="2742497"/>
            <a:ext cx="1453280" cy="584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i="1" dirty="0">
                <a:solidFill>
                  <a:srgbClr val="FF0000"/>
                </a:solidFill>
              </a:rPr>
              <a:t>start and end of algorithm/program must be specified</a:t>
            </a:r>
          </a:p>
        </p:txBody>
      </p:sp>
      <p:cxnSp>
        <p:nvCxnSpPr>
          <p:cNvPr id="20" name="Elbow Connector 19"/>
          <p:cNvCxnSpPr>
            <a:cxnSpLocks/>
          </p:cNvCxnSpPr>
          <p:nvPr/>
        </p:nvCxnSpPr>
        <p:spPr>
          <a:xfrm rot="10800000" flipH="1" flipV="1">
            <a:off x="4112020" y="768518"/>
            <a:ext cx="798237" cy="1911391"/>
          </a:xfrm>
          <a:prstGeom prst="bentConnector4">
            <a:avLst>
              <a:gd name="adj1" fmla="val -28638"/>
              <a:gd name="adj2" fmla="val 86115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322761" y="1788289"/>
            <a:ext cx="0" cy="6423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966" y="656573"/>
            <a:ext cx="2721862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7863" y="604439"/>
            <a:ext cx="957943" cy="19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5" dirty="0"/>
          </a:p>
        </p:txBody>
      </p:sp>
      <p:grpSp>
        <p:nvGrpSpPr>
          <p:cNvPr id="25" name="Group 24"/>
          <p:cNvGrpSpPr/>
          <p:nvPr/>
        </p:nvGrpSpPr>
        <p:grpSpPr>
          <a:xfrm>
            <a:off x="3734966" y="781223"/>
            <a:ext cx="1434011" cy="2496360"/>
            <a:chOff x="654141" y="698858"/>
            <a:chExt cx="2596333" cy="5072706"/>
          </a:xfrm>
        </p:grpSpPr>
        <p:sp>
          <p:nvSpPr>
            <p:cNvPr id="8" name="TextBox 7"/>
            <p:cNvSpPr txBox="1"/>
            <p:nvPr/>
          </p:nvSpPr>
          <p:spPr>
            <a:xfrm>
              <a:off x="783770" y="4582885"/>
              <a:ext cx="2466704" cy="1188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start and end of algorithm/program must be specified</a:t>
              </a:r>
            </a:p>
          </p:txBody>
        </p:sp>
        <p:cxnSp>
          <p:nvCxnSpPr>
            <p:cNvPr id="20" name="Elbow Connector 19"/>
            <p:cNvCxnSpPr>
              <a:stCxn id="9" idx="1"/>
              <a:endCxn id="8" idx="0"/>
            </p:cNvCxnSpPr>
            <p:nvPr/>
          </p:nvCxnSpPr>
          <p:spPr>
            <a:xfrm rot="10800000" flipH="1" flipV="1">
              <a:off x="654141" y="698858"/>
              <a:ext cx="1362981" cy="3884025"/>
            </a:xfrm>
            <a:prstGeom prst="bentConnector4">
              <a:avLst>
                <a:gd name="adj1" fmla="val -28828"/>
                <a:gd name="adj2" fmla="val 74609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1280510" y="2789150"/>
              <a:ext cx="0" cy="82891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5230280" y="1017627"/>
            <a:ext cx="2585946" cy="1688737"/>
            <a:chOff x="1296969" y="2004688"/>
            <a:chExt cx="4848650" cy="3653175"/>
          </a:xfrm>
        </p:grpSpPr>
        <p:sp>
          <p:nvSpPr>
            <p:cNvPr id="43" name="TextBox 42"/>
            <p:cNvSpPr txBox="1"/>
            <p:nvPr/>
          </p:nvSpPr>
          <p:spPr>
            <a:xfrm>
              <a:off x="3250198" y="4747659"/>
              <a:ext cx="2895421" cy="9102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input and output of the algorithm/program</a:t>
              </a:r>
            </a:p>
          </p:txBody>
        </p:sp>
        <p:cxnSp>
          <p:nvCxnSpPr>
            <p:cNvPr id="48" name="Elbow Connector 47"/>
            <p:cNvCxnSpPr>
              <a:cxnSpLocks/>
              <a:endCxn id="43" idx="0"/>
            </p:cNvCxnSpPr>
            <p:nvPr/>
          </p:nvCxnSpPr>
          <p:spPr>
            <a:xfrm rot="16200000" flipH="1">
              <a:off x="2292504" y="2342252"/>
              <a:ext cx="2742967" cy="206784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296969" y="2004688"/>
              <a:ext cx="133309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3FC08D-F136-45E9-A1CF-9300A1BB9608}"/>
              </a:ext>
            </a:extLst>
          </p:cNvPr>
          <p:cNvCxnSpPr>
            <a:cxnSpLocks/>
          </p:cNvCxnSpPr>
          <p:nvPr/>
        </p:nvCxnSpPr>
        <p:spPr>
          <a:xfrm>
            <a:off x="5313232" y="1511480"/>
            <a:ext cx="6280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5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38" y="896303"/>
            <a:ext cx="2721862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4778" y="604439"/>
            <a:ext cx="2721862" cy="2626763"/>
          </a:xfrm>
          <a:prstGeom prst="rect">
            <a:avLst/>
          </a:prstGeom>
        </p:spPr>
        <p:txBody>
          <a:bodyPr vert="horz" lIns="0" tIns="24384" rIns="0" bIns="24384" rtlCol="0">
            <a:normAutofit fontScale="85000" lnSpcReduction="20000"/>
          </a:bodyPr>
          <a:lstStyle>
            <a:lvl1pPr marL="457200" indent="-33813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3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greatest_of_two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 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max = a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max =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max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greatest_of_two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7863" y="604439"/>
            <a:ext cx="957943" cy="19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5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13364" y="1045974"/>
            <a:ext cx="1998270" cy="2150618"/>
            <a:chOff x="-386010" y="1401419"/>
            <a:chExt cx="3617946" cy="4370145"/>
          </a:xfrm>
        </p:grpSpPr>
        <p:sp>
          <p:nvSpPr>
            <p:cNvPr id="8" name="TextBox 7"/>
            <p:cNvSpPr txBox="1"/>
            <p:nvPr/>
          </p:nvSpPr>
          <p:spPr>
            <a:xfrm>
              <a:off x="783769" y="4582885"/>
              <a:ext cx="2448167" cy="1188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start and end of algorithm/program must be specified</a:t>
              </a:r>
            </a:p>
          </p:txBody>
        </p:sp>
        <p:cxnSp>
          <p:nvCxnSpPr>
            <p:cNvPr id="20" name="Elbow Connector 19"/>
            <p:cNvCxnSpPr>
              <a:cxnSpLocks/>
              <a:endCxn id="8" idx="0"/>
            </p:cNvCxnSpPr>
            <p:nvPr/>
          </p:nvCxnSpPr>
          <p:spPr>
            <a:xfrm rot="16200000" flipH="1">
              <a:off x="-779812" y="1795221"/>
              <a:ext cx="3181465" cy="2393861"/>
            </a:xfrm>
            <a:prstGeom prst="bentConnector3">
              <a:avLst>
                <a:gd name="adj1" fmla="val 80571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984785" y="3407064"/>
              <a:ext cx="2" cy="5124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054239" y="1269143"/>
            <a:ext cx="1498860" cy="1734008"/>
            <a:chOff x="3250197" y="1906758"/>
            <a:chExt cx="2810361" cy="3751105"/>
          </a:xfrm>
        </p:grpSpPr>
        <p:sp>
          <p:nvSpPr>
            <p:cNvPr id="43" name="TextBox 42"/>
            <p:cNvSpPr txBox="1"/>
            <p:nvPr/>
          </p:nvSpPr>
          <p:spPr>
            <a:xfrm>
              <a:off x="3250197" y="4747659"/>
              <a:ext cx="2810361" cy="9102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input and output of the algorithm/program</a:t>
              </a:r>
            </a:p>
          </p:txBody>
        </p:sp>
        <p:cxnSp>
          <p:nvCxnSpPr>
            <p:cNvPr id="48" name="Elbow Connector 47"/>
            <p:cNvCxnSpPr>
              <a:cxnSpLocks/>
              <a:endCxn id="43" idx="0"/>
            </p:cNvCxnSpPr>
            <p:nvPr/>
          </p:nvCxnSpPr>
          <p:spPr>
            <a:xfrm rot="5400000">
              <a:off x="3234928" y="3327208"/>
              <a:ext cx="2840902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322285" y="2937004"/>
              <a:ext cx="133309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75B7B0-82C5-4434-B0DC-73511F09D66D}"/>
              </a:ext>
            </a:extLst>
          </p:cNvPr>
          <p:cNvCxnSpPr>
            <a:cxnSpLocks/>
          </p:cNvCxnSpPr>
          <p:nvPr/>
        </p:nvCxnSpPr>
        <p:spPr>
          <a:xfrm>
            <a:off x="1013364" y="1045973"/>
            <a:ext cx="6460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4F2789-A8E9-4E0F-8D0D-C2AC45989FD4}"/>
              </a:ext>
            </a:extLst>
          </p:cNvPr>
          <p:cNvCxnSpPr/>
          <p:nvPr/>
        </p:nvCxnSpPr>
        <p:spPr>
          <a:xfrm>
            <a:off x="3092686" y="1269140"/>
            <a:ext cx="7109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616" y="938406"/>
            <a:ext cx="2721862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sum = a +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sum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addtwo_numbers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36313" y="576498"/>
            <a:ext cx="2721862" cy="2626763"/>
          </a:xfrm>
          <a:prstGeom prst="rect">
            <a:avLst/>
          </a:prstGeom>
        </p:spPr>
        <p:txBody>
          <a:bodyPr vert="horz" lIns="0" tIns="24384" rIns="0" bIns="24384" rtlCol="0">
            <a:normAutofit fontScale="85000" lnSpcReduction="20000"/>
          </a:bodyPr>
          <a:lstStyle>
            <a:lvl1pPr marL="457200" indent="-33813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3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greatest_of_two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 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max = a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max = b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max</a:t>
            </a:r>
          </a:p>
          <a:p>
            <a:pPr marL="63496" indent="0">
              <a:buNone/>
            </a:pPr>
            <a:r>
              <a:rPr lang="en-US" sz="128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greatest_of_two</a:t>
            </a: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7863" y="604439"/>
            <a:ext cx="957943" cy="19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45" dirty="0"/>
          </a:p>
        </p:txBody>
      </p:sp>
      <p:grpSp>
        <p:nvGrpSpPr>
          <p:cNvPr id="42" name="Group 41"/>
          <p:cNvGrpSpPr/>
          <p:nvPr/>
        </p:nvGrpSpPr>
        <p:grpSpPr>
          <a:xfrm>
            <a:off x="4984904" y="1269143"/>
            <a:ext cx="1219199" cy="1097488"/>
            <a:chOff x="4833257" y="2350925"/>
            <a:chExt cx="2285999" cy="2057790"/>
          </a:xfrm>
        </p:grpSpPr>
        <p:sp>
          <p:nvSpPr>
            <p:cNvPr id="27" name="TextBox 26"/>
            <p:cNvSpPr txBox="1"/>
            <p:nvPr/>
          </p:nvSpPr>
          <p:spPr>
            <a:xfrm>
              <a:off x="4833257" y="2852056"/>
              <a:ext cx="2166257" cy="1404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end of if statement should be specified as well</a:t>
              </a:r>
            </a:p>
          </p:txBody>
        </p:sp>
        <p:cxnSp>
          <p:nvCxnSpPr>
            <p:cNvPr id="36" name="Elbow Connector 35"/>
            <p:cNvCxnSpPr>
              <a:stCxn id="27" idx="0"/>
            </p:cNvCxnSpPr>
            <p:nvPr/>
          </p:nvCxnSpPr>
          <p:spPr>
            <a:xfrm rot="5400000" flipH="1" flipV="1">
              <a:off x="6267253" y="2000058"/>
              <a:ext cx="501133" cy="1202867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7" idx="2"/>
            </p:cNvCxnSpPr>
            <p:nvPr/>
          </p:nvCxnSpPr>
          <p:spPr>
            <a:xfrm rot="16200000" flipH="1">
              <a:off x="6441848" y="3731306"/>
              <a:ext cx="151948" cy="1202869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D21918-815D-4C10-9CE1-88BA95A45809}"/>
              </a:ext>
            </a:extLst>
          </p:cNvPr>
          <p:cNvGrpSpPr/>
          <p:nvPr/>
        </p:nvGrpSpPr>
        <p:grpSpPr>
          <a:xfrm>
            <a:off x="508010" y="1080584"/>
            <a:ext cx="1998270" cy="2150618"/>
            <a:chOff x="-386010" y="1401419"/>
            <a:chExt cx="3617946" cy="43701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F8C9CA-363B-4585-B739-7357A10E0397}"/>
                </a:ext>
              </a:extLst>
            </p:cNvPr>
            <p:cNvSpPr txBox="1"/>
            <p:nvPr/>
          </p:nvSpPr>
          <p:spPr>
            <a:xfrm>
              <a:off x="783769" y="4582885"/>
              <a:ext cx="2448167" cy="1188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start and end of algorithm/program must be specified</a:t>
              </a:r>
            </a:p>
          </p:txBody>
        </p:sp>
        <p:cxnSp>
          <p:nvCxnSpPr>
            <p:cNvPr id="26" name="Elbow Connector 19">
              <a:extLst>
                <a:ext uri="{FF2B5EF4-FFF2-40B4-BE49-F238E27FC236}">
                  <a16:creationId xmlns:a16="http://schemas.microsoft.com/office/drawing/2014/main" id="{BC13B60E-74D1-4551-88D1-9DE749C85CDD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rot="16200000" flipH="1">
              <a:off x="-779812" y="1795221"/>
              <a:ext cx="3181465" cy="2393861"/>
            </a:xfrm>
            <a:prstGeom prst="bentConnector3">
              <a:avLst>
                <a:gd name="adj1" fmla="val 80571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E1C4D0-B4B5-49E0-8D22-57864F336A32}"/>
                </a:ext>
              </a:extLst>
            </p:cNvPr>
            <p:cNvCxnSpPr>
              <a:cxnSpLocks/>
            </p:cNvCxnSpPr>
            <p:nvPr/>
          </p:nvCxnSpPr>
          <p:spPr>
            <a:xfrm>
              <a:off x="984785" y="3487964"/>
              <a:ext cx="0" cy="4315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5F188A-1DDB-480E-B244-4710C3AFE64E}"/>
              </a:ext>
            </a:extLst>
          </p:cNvPr>
          <p:cNvCxnSpPr>
            <a:cxnSpLocks/>
          </p:cNvCxnSpPr>
          <p:nvPr/>
        </p:nvCxnSpPr>
        <p:spPr>
          <a:xfrm>
            <a:off x="508010" y="1080583"/>
            <a:ext cx="6460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0D579C-B01D-458C-8E8B-67067CE27FF7}"/>
              </a:ext>
            </a:extLst>
          </p:cNvPr>
          <p:cNvGrpSpPr/>
          <p:nvPr/>
        </p:nvGrpSpPr>
        <p:grpSpPr>
          <a:xfrm>
            <a:off x="2671763" y="1269143"/>
            <a:ext cx="1881336" cy="1734008"/>
            <a:chOff x="2533055" y="1906758"/>
            <a:chExt cx="3527503" cy="37511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05FEAD-1F5E-48EC-A72F-CBA77062CC3D}"/>
                </a:ext>
              </a:extLst>
            </p:cNvPr>
            <p:cNvSpPr txBox="1"/>
            <p:nvPr/>
          </p:nvSpPr>
          <p:spPr>
            <a:xfrm>
              <a:off x="3250197" y="4747659"/>
              <a:ext cx="2810361" cy="9102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input and output of the algorithm/program</a:t>
              </a:r>
            </a:p>
          </p:txBody>
        </p:sp>
        <p:cxnSp>
          <p:nvCxnSpPr>
            <p:cNvPr id="32" name="Elbow Connector 47">
              <a:extLst>
                <a:ext uri="{FF2B5EF4-FFF2-40B4-BE49-F238E27FC236}">
                  <a16:creationId xmlns:a16="http://schemas.microsoft.com/office/drawing/2014/main" id="{02EC577A-EC17-4700-B810-78E0095B2A1D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rot="5400000">
              <a:off x="3234928" y="3327208"/>
              <a:ext cx="2840902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A1B6A4-B4D6-4A51-8599-C7B50F76B868}"/>
                </a:ext>
              </a:extLst>
            </p:cNvPr>
            <p:cNvCxnSpPr>
              <a:cxnSpLocks/>
            </p:cNvCxnSpPr>
            <p:nvPr/>
          </p:nvCxnSpPr>
          <p:spPr>
            <a:xfrm>
              <a:off x="2533055" y="2983366"/>
              <a:ext cx="212232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E60EA8-BA60-42A3-961F-5EF578579690}"/>
              </a:ext>
            </a:extLst>
          </p:cNvPr>
          <p:cNvCxnSpPr>
            <a:cxnSpLocks/>
          </p:cNvCxnSpPr>
          <p:nvPr/>
        </p:nvCxnSpPr>
        <p:spPr>
          <a:xfrm>
            <a:off x="2545806" y="1269143"/>
            <a:ext cx="12578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23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58160" y="194733"/>
            <a:ext cx="3378924" cy="3390053"/>
          </a:xfrm>
          <a:prstGeom prst="rect">
            <a:avLst/>
          </a:prstGeom>
        </p:spPr>
        <p:txBody>
          <a:bodyPr vert="horz" lIns="0" tIns="24384" rIns="0" bIns="24384" rtlCol="0">
            <a:noAutofit/>
          </a:bodyPr>
          <a:lstStyle>
            <a:lvl1pPr marL="457200" indent="-33813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300" indent="-1825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496" indent="0">
              <a:lnSpc>
                <a:spcPct val="100000"/>
              </a:lnSpc>
              <a:buNone/>
            </a:pP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greatest_of_three</a:t>
            </a:r>
            <a:endParaRPr lang="en-US" sz="9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lnSpc>
                <a:spcPct val="100000"/>
              </a:lnSpc>
              <a:buNone/>
            </a:pP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endParaRPr lang="en-US" sz="9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lnSpc>
                <a:spcPct val="100000"/>
              </a:lnSpc>
              <a:buNone/>
            </a:pP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 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a &gt; c 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max = a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	else if 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b &gt; c 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b &gt; a 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max = b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		max = c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max</a:t>
            </a:r>
          </a:p>
          <a:p>
            <a:pPr marL="63496" indent="0">
              <a:lnSpc>
                <a:spcPct val="100000"/>
              </a:lnSpc>
              <a:buNone/>
            </a:pPr>
            <a:r>
              <a:rPr lang="en-US" sz="96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9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greatest_of_two</a:t>
            </a:r>
            <a:endParaRPr lang="en-US" sz="96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1978" y="1671376"/>
            <a:ext cx="2380343" cy="749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93128" indent="-93128">
              <a:buFont typeface="Arial" panose="020B0604020202020204" pitchFamily="34" charset="0"/>
              <a:buChar char="•"/>
            </a:pPr>
            <a:r>
              <a:rPr lang="en-US" sz="1067" i="1" dirty="0">
                <a:solidFill>
                  <a:srgbClr val="FF0000"/>
                </a:solidFill>
              </a:rPr>
              <a:t>use and/or to chain multiple conditions</a:t>
            </a:r>
          </a:p>
          <a:p>
            <a:pPr marL="93128" indent="-93128">
              <a:buFont typeface="Arial" panose="020B0604020202020204" pitchFamily="34" charset="0"/>
              <a:buChar char="•"/>
            </a:pPr>
            <a:r>
              <a:rPr lang="en-US" sz="1067" i="1" dirty="0">
                <a:solidFill>
                  <a:srgbClr val="FF0000"/>
                </a:solidFill>
              </a:rPr>
              <a:t>python comparison operators can be used to show comparison of values</a:t>
            </a:r>
          </a:p>
        </p:txBody>
      </p:sp>
    </p:spTree>
    <p:extLst>
      <p:ext uri="{BB962C8B-B14F-4D97-AF65-F5344CB8AC3E}">
        <p14:creationId xmlns:p14="http://schemas.microsoft.com/office/powerpoint/2010/main" val="654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984" y="1030837"/>
            <a:ext cx="2660177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factorial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fact = 1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n &gt; 1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fact = fact * n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n = n - 1		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while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fact</a:t>
            </a:r>
          </a:p>
          <a:p>
            <a:pPr marL="63496" indent="0">
              <a:buNone/>
            </a:pP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factorial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50072" y="2419541"/>
            <a:ext cx="2618377" cy="650376"/>
            <a:chOff x="3048000" y="4462749"/>
            <a:chExt cx="4909457" cy="1219454"/>
          </a:xfrm>
        </p:grpSpPr>
        <p:sp>
          <p:nvSpPr>
            <p:cNvPr id="9" name="TextBox 8"/>
            <p:cNvSpPr txBox="1"/>
            <p:nvPr/>
          </p:nvSpPr>
          <p:spPr>
            <a:xfrm>
              <a:off x="4876800" y="4893286"/>
              <a:ext cx="3080657" cy="7889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end of while loop must be specified as well</a:t>
              </a:r>
            </a:p>
          </p:txBody>
        </p:sp>
        <p:cxnSp>
          <p:nvCxnSpPr>
            <p:cNvPr id="12" name="Elbow Connector 11"/>
            <p:cNvCxnSpPr>
              <a:endCxn id="9" idx="1"/>
            </p:cNvCxnSpPr>
            <p:nvPr/>
          </p:nvCxnSpPr>
          <p:spPr>
            <a:xfrm>
              <a:off x="3048000" y="4462749"/>
              <a:ext cx="1828800" cy="824996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129349" y="1205563"/>
            <a:ext cx="1805577" cy="584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67" i="1" dirty="0">
                <a:solidFill>
                  <a:srgbClr val="FF0000"/>
                </a:solidFill>
              </a:rPr>
              <a:t>python arithmetic operators can be used to show 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1198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&lt;expression&gt;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&lt;expression&gt;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&lt;condition&gt; </a:t>
            </a:r>
            <a:r>
              <a:rPr lang="en-US" sz="1280" dirty="0">
                <a:cs typeface="Courier New" panose="02070309020205020404" pitchFamily="49" charset="0"/>
              </a:rPr>
              <a:t>evaluates to a Boolean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  <a:r>
              <a:rPr lang="en-US" sz="1280" dirty="0">
                <a:cs typeface="Courier New" panose="02070309020205020404" pitchFamily="49" charset="0"/>
              </a:rPr>
              <a:t>is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True, </a:t>
            </a:r>
            <a:r>
              <a:rPr lang="en-US" sz="1280" dirty="0">
                <a:cs typeface="Courier New" panose="02070309020205020404" pitchFamily="49" charset="0"/>
              </a:rPr>
              <a:t>do all the steps inside the while code block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check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  <a:r>
              <a:rPr lang="en-US" sz="1280" dirty="0">
                <a:cs typeface="Courier New" panose="02070309020205020404" pitchFamily="49" charset="0"/>
              </a:rPr>
              <a:t>again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repeat if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&lt;condition&gt; </a:t>
            </a:r>
            <a:r>
              <a:rPr lang="en-US" sz="1280" dirty="0">
                <a:cs typeface="Courier New" panose="02070309020205020404" pitchFamily="49" charset="0"/>
              </a:rPr>
              <a:t>is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True, </a:t>
            </a:r>
            <a:r>
              <a:rPr lang="en-US" sz="1280" dirty="0">
                <a:cs typeface="Courier New" panose="02070309020205020404" pitchFamily="49" charset="0"/>
              </a:rPr>
              <a:t>else stop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258" y="950730"/>
            <a:ext cx="6155218" cy="232369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max_list</a:t>
            </a:r>
            <a:endParaRPr lang="en-US" sz="10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= list[0]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i = 1 to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list.count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- 1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list[i] &gt;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= list[i]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for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endParaRPr lang="en-US" sz="10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max_list</a:t>
            </a:r>
            <a:endParaRPr lang="en-US" sz="1067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743200" y="2412565"/>
            <a:ext cx="3680823" cy="420756"/>
            <a:chOff x="2667000" y="4523561"/>
            <a:chExt cx="6901543" cy="788916"/>
          </a:xfrm>
        </p:grpSpPr>
        <p:sp>
          <p:nvSpPr>
            <p:cNvPr id="7" name="TextBox 6"/>
            <p:cNvSpPr txBox="1"/>
            <p:nvPr/>
          </p:nvSpPr>
          <p:spPr>
            <a:xfrm>
              <a:off x="6988629" y="4523561"/>
              <a:ext cx="2579914" cy="7889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end of for loop must be specified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667000" y="4773543"/>
              <a:ext cx="4321629" cy="103961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22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258" y="950730"/>
            <a:ext cx="6155218" cy="232369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max_list</a:t>
            </a:r>
            <a:endParaRPr lang="en-US" sz="10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= list[0]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i = 1 to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list.count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- 1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list[i] &gt;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= list[i]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for</a:t>
            </a:r>
          </a:p>
          <a:p>
            <a:pPr marL="63496" indent="0">
              <a:buNone/>
            </a:pP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max_element</a:t>
            </a:r>
            <a:endParaRPr lang="en-US" sz="1067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067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6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67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max_list</a:t>
            </a:r>
            <a:endParaRPr lang="en-US" sz="1067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example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743200" y="2412565"/>
            <a:ext cx="3680823" cy="420756"/>
            <a:chOff x="2667000" y="4523561"/>
            <a:chExt cx="6901543" cy="788916"/>
          </a:xfrm>
        </p:grpSpPr>
        <p:sp>
          <p:nvSpPr>
            <p:cNvPr id="7" name="TextBox 6"/>
            <p:cNvSpPr txBox="1"/>
            <p:nvPr/>
          </p:nvSpPr>
          <p:spPr>
            <a:xfrm>
              <a:off x="6988629" y="4523561"/>
              <a:ext cx="2579914" cy="7889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67" i="1" dirty="0">
                  <a:solidFill>
                    <a:srgbClr val="FF0000"/>
                  </a:solidFill>
                </a:rPr>
                <a:t>end of for loop must be specified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667000" y="4773543"/>
              <a:ext cx="4321629" cy="103961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325700" y="401720"/>
            <a:ext cx="3147397" cy="1570238"/>
            <a:chOff x="5615716" y="816429"/>
            <a:chExt cx="5901369" cy="2944195"/>
          </a:xfrm>
        </p:grpSpPr>
        <p:sp>
          <p:nvSpPr>
            <p:cNvPr id="14" name="TextBox 13"/>
            <p:cNvSpPr txBox="1"/>
            <p:nvPr/>
          </p:nvSpPr>
          <p:spPr>
            <a:xfrm>
              <a:off x="8414656" y="816429"/>
              <a:ext cx="3102429" cy="29441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93128" indent="-93128">
                <a:buFont typeface="Arial" panose="020B0604020202020204" pitchFamily="34" charset="0"/>
                <a:buChar char="•"/>
              </a:pPr>
              <a:r>
                <a:rPr lang="en-US" sz="1067" i="1" dirty="0" err="1">
                  <a:solidFill>
                    <a:srgbClr val="FF0000"/>
                  </a:solidFill>
                </a:rPr>
                <a:t>list.count</a:t>
              </a:r>
              <a:r>
                <a:rPr lang="en-US" sz="1067" i="1" dirty="0">
                  <a:solidFill>
                    <a:srgbClr val="FF0000"/>
                  </a:solidFill>
                </a:rPr>
                <a:t> denotes the number of elements here</a:t>
              </a:r>
            </a:p>
            <a:p>
              <a:pPr marL="93128" indent="-93128">
                <a:buFont typeface="Arial" panose="020B0604020202020204" pitchFamily="34" charset="0"/>
                <a:buChar char="•"/>
              </a:pPr>
              <a:r>
                <a:rPr lang="en-US" sz="1067" i="1" dirty="0">
                  <a:solidFill>
                    <a:srgbClr val="FF0000"/>
                  </a:solidFill>
                </a:rPr>
                <a:t>similarly </a:t>
              </a:r>
              <a:r>
                <a:rPr lang="en-US" sz="1067" i="1" dirty="0" err="1">
                  <a:solidFill>
                    <a:srgbClr val="FF0000"/>
                  </a:solidFill>
                </a:rPr>
                <a:t>list.length</a:t>
              </a:r>
              <a:r>
                <a:rPr lang="en-US" sz="1067" i="1" dirty="0">
                  <a:solidFill>
                    <a:srgbClr val="FF0000"/>
                  </a:solidFill>
                </a:rPr>
                <a:t> or </a:t>
              </a:r>
              <a:r>
                <a:rPr lang="en-US" sz="1067" i="1" dirty="0" err="1">
                  <a:solidFill>
                    <a:srgbClr val="FF0000"/>
                  </a:solidFill>
                </a:rPr>
                <a:t>len</a:t>
              </a:r>
              <a:r>
                <a:rPr lang="en-US" sz="1067" i="1" dirty="0">
                  <a:solidFill>
                    <a:srgbClr val="FF0000"/>
                  </a:solidFill>
                </a:rPr>
                <a:t>(list) can be used</a:t>
              </a:r>
            </a:p>
            <a:p>
              <a:pPr marL="93128" indent="-93128">
                <a:buFont typeface="Arial" panose="020B0604020202020204" pitchFamily="34" charset="0"/>
                <a:buChar char="•"/>
              </a:pPr>
              <a:r>
                <a:rPr lang="en-US" sz="1067" i="1" dirty="0">
                  <a:solidFill>
                    <a:srgbClr val="FF0000"/>
                  </a:solidFill>
                </a:rPr>
                <a:t>remember that there are no standards</a:t>
              </a:r>
            </a:p>
            <a:p>
              <a:pPr marL="93128" indent="-93128">
                <a:buFont typeface="Arial" panose="020B0604020202020204" pitchFamily="34" charset="0"/>
                <a:buChar char="•"/>
              </a:pPr>
              <a:r>
                <a:rPr lang="en-US" sz="1067" i="1" dirty="0">
                  <a:solidFill>
                    <a:srgbClr val="FF0000"/>
                  </a:solidFill>
                </a:rPr>
                <a:t>as long as it’s clear what’s going on, it’s fine</a:t>
              </a:r>
              <a:r>
                <a:rPr lang="en-US" sz="1067" dirty="0"/>
                <a:t> </a:t>
              </a:r>
            </a:p>
          </p:txBody>
        </p:sp>
        <p:cxnSp>
          <p:nvCxnSpPr>
            <p:cNvPr id="17" name="Elbow Connector 16"/>
            <p:cNvCxnSpPr>
              <a:stCxn id="14" idx="1"/>
            </p:cNvCxnSpPr>
            <p:nvPr/>
          </p:nvCxnSpPr>
          <p:spPr>
            <a:xfrm rot="10800000" flipV="1">
              <a:off x="5615716" y="2288527"/>
              <a:ext cx="2798942" cy="902208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33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7" y="1091474"/>
            <a:ext cx="6137801" cy="853439"/>
          </a:xfrm>
        </p:spPr>
        <p:txBody>
          <a:bodyPr/>
          <a:lstStyle/>
          <a:p>
            <a:pPr algn="ctr"/>
            <a:r>
              <a:rPr lang="en-US" sz="3840" dirty="0"/>
              <a:t>End of Lecture 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7" y="992782"/>
            <a:ext cx="6137801" cy="1219200"/>
          </a:xfrm>
        </p:spPr>
        <p:txBody>
          <a:bodyPr/>
          <a:lstStyle/>
          <a:p>
            <a:pPr algn="ctr"/>
            <a:r>
              <a:rPr lang="en-US" sz="3840" dirty="0"/>
              <a:t>Thank you ! </a:t>
            </a:r>
            <a:br>
              <a:rPr lang="en-US" sz="3840" dirty="0"/>
            </a:br>
            <a:r>
              <a:rPr lang="en-US" sz="3840" dirty="0"/>
              <a:t>Any questions 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553" y="963695"/>
            <a:ext cx="6155218" cy="2626763"/>
          </a:xfrm>
        </p:spPr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&lt;variable&gt; in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(n):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&lt;expression&gt;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&lt;expression&gt;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each time through the loop,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&lt;variable&gt;</a:t>
            </a:r>
            <a:r>
              <a:rPr lang="en-US" sz="1280" dirty="0">
                <a:cs typeface="Courier New" panose="02070309020205020404" pitchFamily="49" charset="0"/>
              </a:rPr>
              <a:t> takes a value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first time,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&lt;variable&gt;</a:t>
            </a:r>
            <a:r>
              <a:rPr lang="en-US" sz="1280" dirty="0">
                <a:cs typeface="Courier New" panose="02070309020205020404" pitchFamily="49" charset="0"/>
              </a:rPr>
              <a:t> starts at the 0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next time,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&lt;variable&gt;</a:t>
            </a:r>
            <a:r>
              <a:rPr lang="en-US" sz="1280" dirty="0">
                <a:cs typeface="Courier New" panose="02070309020205020404" pitchFamily="49" charset="0"/>
              </a:rPr>
              <a:t> get the previous value +1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the value of 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&lt;variable&gt; </a:t>
            </a:r>
            <a:r>
              <a:rPr lang="en-US" sz="1280" dirty="0">
                <a:cs typeface="Courier New" panose="02070309020205020404" pitchFamily="49" charset="0"/>
              </a:rPr>
              <a:t>goes from 0 to n-1</a:t>
            </a:r>
          </a:p>
          <a:p>
            <a:r>
              <a:rPr lang="en-US" sz="1280" dirty="0">
                <a:cs typeface="Courier New" panose="02070309020205020404" pitchFamily="49" charset="0"/>
              </a:rPr>
              <a:t>the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80" dirty="0">
                <a:cs typeface="Courier New" panose="02070309020205020404" pitchFamily="49" charset="0"/>
              </a:rPr>
              <a:t> function </a:t>
            </a:r>
            <a:r>
              <a:rPr lang="en-US" sz="1280" i="1" dirty="0">
                <a:solidFill>
                  <a:srgbClr val="FF0000"/>
                </a:solidFill>
                <a:cs typeface="Courier New" panose="02070309020205020404" pitchFamily="49" charset="0"/>
              </a:rPr>
              <a:t>generates</a:t>
            </a:r>
            <a:r>
              <a:rPr lang="en-US" sz="1280" dirty="0">
                <a:cs typeface="Courier New" panose="02070309020205020404" pitchFamily="49" charset="0"/>
              </a:rPr>
              <a:t> a </a:t>
            </a:r>
            <a:r>
              <a:rPr lang="en-US" sz="1280" i="1" dirty="0">
                <a:solidFill>
                  <a:srgbClr val="FF0000"/>
                </a:solidFill>
                <a:cs typeface="Courier New" panose="02070309020205020404" pitchFamily="49" charset="0"/>
              </a:rPr>
              <a:t>list of numbers </a:t>
            </a:r>
            <a:r>
              <a:rPr lang="en-US" sz="1280" dirty="0">
                <a:cs typeface="Courier New" panose="02070309020205020404" pitchFamily="49" charset="0"/>
              </a:rPr>
              <a:t>from </a:t>
            </a:r>
            <a:r>
              <a:rPr lang="en-US" sz="1280" i="1" dirty="0">
                <a:solidFill>
                  <a:srgbClr val="FF0000"/>
                </a:solidFill>
                <a:cs typeface="Courier New" panose="02070309020205020404" pitchFamily="49" charset="0"/>
              </a:rPr>
              <a:t>0 to n-1</a:t>
            </a:r>
          </a:p>
          <a:p>
            <a:pPr marL="63496" indent="0">
              <a:buNone/>
            </a:pPr>
            <a:endParaRPr lang="en-US" sz="12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4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i = 1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counter/start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n = 5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end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i &lt;= n: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i % 2 == 0: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even"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odd"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i = i + 1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counter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or Even using while loop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68688" y="1314207"/>
            <a:ext cx="1435947" cy="124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1 is odd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2 is even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3 is odd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4 is even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5 is odd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269874" y="1707436"/>
            <a:ext cx="541867" cy="411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35412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n = 5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(1, n+1):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i % 2 == 0: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even"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8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odd"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or Even using for loop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7947" y="1185301"/>
            <a:ext cx="1435947" cy="124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1 is odd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2 is even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3 is odd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4 is even</a:t>
            </a:r>
          </a:p>
          <a:p>
            <a:r>
              <a:rPr lang="en-US" sz="1493" dirty="0">
                <a:latin typeface="Courier New" panose="02070309020205020404" pitchFamily="49" charset="0"/>
                <a:cs typeface="Courier New" panose="02070309020205020404" pitchFamily="49" charset="0"/>
              </a:rPr>
              <a:t>5 is odd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82741" y="1578531"/>
            <a:ext cx="541867" cy="411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5"/>
          </a:p>
        </p:txBody>
      </p:sp>
    </p:spTree>
    <p:extLst>
      <p:ext uri="{BB962C8B-B14F-4D97-AF65-F5344CB8AC3E}">
        <p14:creationId xmlns:p14="http://schemas.microsoft.com/office/powerpoint/2010/main" val="38152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80" dirty="0">
                <a:solidFill>
                  <a:srgbClr val="FF0000"/>
                </a:solidFill>
              </a:rPr>
              <a:t>ordered sequence </a:t>
            </a:r>
            <a:r>
              <a:rPr lang="en-US" sz="1280" dirty="0"/>
              <a:t>of elements, accessible by </a:t>
            </a:r>
            <a:r>
              <a:rPr lang="en-US" sz="1280" dirty="0">
                <a:solidFill>
                  <a:srgbClr val="FF0000"/>
                </a:solidFill>
              </a:rPr>
              <a:t>index</a:t>
            </a:r>
            <a:endParaRPr lang="en-US" sz="1280" dirty="0"/>
          </a:p>
          <a:p>
            <a:r>
              <a:rPr lang="en-US" sz="1280" dirty="0"/>
              <a:t>list indices start at </a:t>
            </a:r>
            <a:r>
              <a:rPr lang="en-US" sz="1280" i="1" dirty="0">
                <a:cs typeface="Courier New" panose="02070309020205020404" pitchFamily="49" charset="0"/>
              </a:rPr>
              <a:t>0</a:t>
            </a:r>
          </a:p>
          <a:p>
            <a:pPr marL="63496" indent="0">
              <a:buNone/>
            </a:pP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		a = [34,22,54,99,45]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list of numbers</a:t>
            </a:r>
          </a:p>
          <a:p>
            <a:pPr marL="63496" indent="0">
              <a:buNone/>
            </a:pPr>
            <a:endParaRPr lang="en-US" sz="128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endParaRPr lang="en-US" sz="128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(a[0])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34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(a[4])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prints out 45</a:t>
            </a:r>
          </a:p>
          <a:p>
            <a:pPr marL="63496" indent="0">
              <a:buNone/>
            </a:pPr>
            <a:r>
              <a:rPr lang="en-US" sz="128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80" dirty="0">
                <a:latin typeface="Courier New" panose="02070309020205020404" pitchFamily="49" charset="0"/>
                <a:cs typeface="Courier New" panose="02070309020205020404" pitchFamily="49" charset="0"/>
              </a:rPr>
              <a:t>(a[5]) </a:t>
            </a:r>
            <a:r>
              <a:rPr lang="en-US" sz="128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gives an error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CS4051 Fundamentals of Computing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69864" y="1643163"/>
            <a:ext cx="1615748" cy="418205"/>
            <a:chOff x="3274504" y="2273300"/>
            <a:chExt cx="3821773" cy="784136"/>
          </a:xfrm>
        </p:grpSpPr>
        <p:sp>
          <p:nvSpPr>
            <p:cNvPr id="7" name="TextBox 6"/>
            <p:cNvSpPr txBox="1"/>
            <p:nvPr/>
          </p:nvSpPr>
          <p:spPr>
            <a:xfrm>
              <a:off x="3274504" y="2610197"/>
              <a:ext cx="3821773" cy="447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</a:t>
              </a:r>
              <a:r>
                <a:rPr lang="en-US" sz="95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0        1         2        3         4 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740222" y="2273300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420314" y="2298700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140004" y="2314748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5842000" y="2314747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591300" y="2298700"/>
              <a:ext cx="0" cy="3368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4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G College Slide 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G College Slide Themes" id="{594A0F31-3FFF-4FB3-80BB-CC9410AAA79A}" vid="{7BD78F5B-5058-4F9B-8467-8E3365C8FC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ING College Slide Themes</Template>
  <TotalTime>14389</TotalTime>
  <Words>2231</Words>
  <Application>Microsoft Office PowerPoint</Application>
  <PresentationFormat>Custom</PresentationFormat>
  <Paragraphs>422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ING College Slide Themes</vt:lpstr>
      <vt:lpstr>Lecture 5: Collection Data Types  (continued..)</vt:lpstr>
      <vt:lpstr>Agenda</vt:lpstr>
      <vt:lpstr>Control Flow – Branching/Conditionals</vt:lpstr>
      <vt:lpstr>Control Flow – Branching/Conditionals</vt:lpstr>
      <vt:lpstr>Control Flow: while loops</vt:lpstr>
      <vt:lpstr>Control Flow: for loops</vt:lpstr>
      <vt:lpstr>Odd or Even using while loop</vt:lpstr>
      <vt:lpstr>Odd or Even using for loop</vt:lpstr>
      <vt:lpstr>Lists</vt:lpstr>
      <vt:lpstr>Lists</vt:lpstr>
      <vt:lpstr>Iterating over a list- using for loop</vt:lpstr>
      <vt:lpstr>Iterating over a list – for each loop</vt:lpstr>
      <vt:lpstr>Visualize how your program is working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Visualizing iteration through lists</vt:lpstr>
      <vt:lpstr>Odd and Even numbers of a list</vt:lpstr>
      <vt:lpstr>Odd and Even numbers of a list</vt:lpstr>
      <vt:lpstr>Sorting Algorithms</vt:lpstr>
      <vt:lpstr>Bubble sort</vt:lpstr>
      <vt:lpstr>Bubble sort</vt:lpstr>
      <vt:lpstr>Pseudocode</vt:lpstr>
      <vt:lpstr>Pseudocode</vt:lpstr>
      <vt:lpstr>Pseudocode example</vt:lpstr>
      <vt:lpstr>Pseudocode example</vt:lpstr>
      <vt:lpstr>Pseudocode example</vt:lpstr>
      <vt:lpstr>Pseudocode example</vt:lpstr>
      <vt:lpstr>Pseudocode example</vt:lpstr>
      <vt:lpstr>Pseudocode example</vt:lpstr>
      <vt:lpstr>Pseudocode example</vt:lpstr>
      <vt:lpstr>Pseudocode example</vt:lpstr>
      <vt:lpstr>Pseudocode example</vt:lpstr>
      <vt:lpstr>End of Lecture 5</vt:lpstr>
      <vt:lpstr>Thank you ! 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Sukrit</dc:creator>
  <cp:lastModifiedBy>Dipendra Thapa</cp:lastModifiedBy>
  <cp:revision>273</cp:revision>
  <dcterms:created xsi:type="dcterms:W3CDTF">2014-09-12T02:11:56Z</dcterms:created>
  <dcterms:modified xsi:type="dcterms:W3CDTF">2022-07-02T07:11:55Z</dcterms:modified>
</cp:coreProperties>
</file>